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63" r:id="rId5"/>
    <p:sldId id="259" r:id="rId6"/>
    <p:sldId id="258" r:id="rId7"/>
    <p:sldId id="260" r:id="rId8"/>
    <p:sldId id="261" r:id="rId9"/>
    <p:sldId id="265" r:id="rId10"/>
    <p:sldId id="264" r:id="rId11"/>
    <p:sldId id="262" r:id="rId12"/>
    <p:sldId id="266" r:id="rId13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2" autoAdjust="0"/>
    <p:restoredTop sz="90929"/>
  </p:normalViewPr>
  <p:slideViewPr>
    <p:cSldViewPr>
      <p:cViewPr varScale="1">
        <p:scale>
          <a:sx n="106" d="100"/>
          <a:sy n="106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de-DE"/>
              <a:t>Attiny-Projekt - I/O-Registermodell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de-DE"/>
              <a:t>30.11.2010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de-DE"/>
              <a:t>E. Eube, G. Heinrichs, U. Ihlefeldt V1.1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4DC0917-13B1-457D-8ACE-C961652BAC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068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de-DE"/>
              <a:t>Attiny-Projekt - I/O-Registermodell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de-DE"/>
              <a:t>30.11.2010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de-DE"/>
              <a:t>E. Eube, G. Heinrichs, U. Ihlefeldt V1.1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D7462E9-E72B-40F4-8665-987514B85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9660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592155-2B75-4590-B4D9-B93F09A8C61A}" type="slidenum">
              <a:rPr lang="de-DE" sz="1200"/>
              <a:pPr eaLnBrk="1" hangingPunct="1"/>
              <a:t>1</a:t>
            </a:fld>
            <a:endParaRPr lang="de-DE" sz="1200"/>
          </a:p>
        </p:txBody>
      </p:sp>
      <p:sp>
        <p:nvSpPr>
          <p:cNvPr id="12293" name="Datumsplatzhalt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30.11.2010</a:t>
            </a:r>
          </a:p>
        </p:txBody>
      </p:sp>
      <p:sp>
        <p:nvSpPr>
          <p:cNvPr id="12294" name="Fußzeilenplatzhalt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E. Eube, G. Heinrichs, U. Ihlefeldt V1.1</a:t>
            </a:r>
          </a:p>
        </p:txBody>
      </p:sp>
      <p:sp>
        <p:nvSpPr>
          <p:cNvPr id="12295" name="Kopfzeilenplatzhalt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Attiny-Projekt - I/O-Registermodell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592155-2B75-4590-B4D9-B93F09A8C61A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12293" name="Datumsplatzhalt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30.11.2010</a:t>
            </a:r>
          </a:p>
        </p:txBody>
      </p:sp>
      <p:sp>
        <p:nvSpPr>
          <p:cNvPr id="12294" name="Fußzeilenplatzhalt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E. Eube, G. Heinrichs, U. Ihlefeldt V1.1</a:t>
            </a:r>
          </a:p>
        </p:txBody>
      </p:sp>
      <p:sp>
        <p:nvSpPr>
          <p:cNvPr id="12295" name="Kopfzeilenplatzhalt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/>
              <a:t>Attiny-Projekt - I/O-Registermodell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41 h 385"/>
                <a:gd name="T2" fmla="*/ 5762 w 5762"/>
                <a:gd name="T3" fmla="*/ 230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-898525"/>
            <a:ext cx="7772400" cy="3382963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FDA4DC2-7A08-4F71-AFA7-08722BC6C5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1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E2E18-1FEF-4016-A2CD-5B22C414A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38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35D88-4B10-4131-8235-88666BBA64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48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1C6F-3C2D-49D9-93C6-C3DFFD45E7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1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DBA93-4AF9-4E37-9D7D-55ED706C56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8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61E6-7070-4C79-9F3C-48D4A41494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97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E2E2-D8A7-4922-9322-C4E0FE20B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FEB3-2F7D-4FF7-B627-2303BA012A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5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2F127-17EB-47B7-A719-8FD02857E8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A6C24-BB54-4B97-97AC-393515CBC7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79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EF44-D9EB-49E6-8EBF-76BE27032F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36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41 h 385"/>
                <a:gd name="T2" fmla="*/ 2428 w 5762"/>
                <a:gd name="T3" fmla="*/ 230 h 385"/>
                <a:gd name="T4" fmla="*/ 2428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2428 w 5761"/>
                <a:gd name="T3" fmla="*/ 0 h 189"/>
                <a:gd name="T4" fmla="*/ 242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FA0011E7-D833-46E6-A2A8-74E74AA7CC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Dokumente und Einstellungen\Georg heinrichs\Eigene Dateien\COM-Igel-Attiny-IFL\Attiny2313\Veranstaltung2\us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23368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Die I/O-Register des Attiny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5227638" cy="41148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Peripherie</a:t>
            </a:r>
          </a:p>
          <a:p>
            <a:pPr eaLnBrk="1" hangingPunct="1"/>
            <a:r>
              <a:rPr lang="de-DE" sz="2800" dirty="0" smtClean="0"/>
              <a:t>Vereinfachtes Modell des </a:t>
            </a:r>
            <a:r>
              <a:rPr lang="de-DE" sz="2800" dirty="0" err="1" smtClean="0"/>
              <a:t>Attiny</a:t>
            </a:r>
            <a:endParaRPr lang="de-DE" sz="2800" dirty="0" smtClean="0"/>
          </a:p>
          <a:p>
            <a:pPr eaLnBrk="1" hangingPunct="1"/>
            <a:r>
              <a:rPr lang="de-DE" sz="2800" dirty="0" smtClean="0"/>
              <a:t>I/O-Register</a:t>
            </a:r>
          </a:p>
          <a:p>
            <a:pPr eaLnBrk="1" hangingPunct="1"/>
            <a:r>
              <a:rPr lang="de-DE" sz="2800" dirty="0" smtClean="0"/>
              <a:t>USART-Modell</a:t>
            </a:r>
          </a:p>
          <a:p>
            <a:pPr eaLnBrk="1" hangingPunct="1"/>
            <a:r>
              <a:rPr lang="de-DE" sz="2800" dirty="0" smtClean="0"/>
              <a:t>USART-Register</a:t>
            </a:r>
          </a:p>
          <a:p>
            <a:pPr eaLnBrk="1" hangingPunct="1"/>
            <a:r>
              <a:rPr lang="de-DE" sz="2800" dirty="0" smtClean="0"/>
              <a:t>USART-Programmierung mit Registern</a:t>
            </a:r>
          </a:p>
          <a:p>
            <a:pPr eaLnBrk="1" hangingPunct="1"/>
            <a:endParaRPr lang="de-DE" dirty="0" smtClean="0"/>
          </a:p>
        </p:txBody>
      </p:sp>
      <p:sp>
        <p:nvSpPr>
          <p:cNvPr id="307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203325" y="6157913"/>
            <a:ext cx="37242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600" dirty="0"/>
              <a:t>V </a:t>
            </a:r>
            <a:r>
              <a:rPr lang="de-DE" sz="1600" dirty="0" smtClean="0"/>
              <a:t>1.2 </a:t>
            </a:r>
            <a:r>
              <a:rPr lang="de-DE" sz="1600" dirty="0"/>
              <a:t>- Copyright </a:t>
            </a:r>
            <a:r>
              <a:rPr lang="de-DE" sz="1600" dirty="0" smtClean="0"/>
              <a:t>2009/16 </a:t>
            </a:r>
            <a:r>
              <a:rPr lang="de-DE" sz="1600" dirty="0" err="1"/>
              <a:t>by</a:t>
            </a:r>
            <a:r>
              <a:rPr lang="de-DE" sz="1600" dirty="0"/>
              <a:t> G. Heinrichs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Optional: Einige Bytes senden...</a:t>
            </a:r>
          </a:p>
        </p:txBody>
      </p:sp>
      <p:sp>
        <p:nvSpPr>
          <p:cNvPr id="7171" name="AutoShape 10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2" name="AutoShape 10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763688" y="234888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Byte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563887" y="2364296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UDR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004048" y="236429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Shift</a:t>
            </a:r>
            <a:r>
              <a:rPr lang="de-DE" dirty="0" smtClean="0"/>
              <a:t>-Out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092280" y="236429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TxD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 bwMode="auto">
          <a:xfrm>
            <a:off x="3059832" y="2523120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Pfeil nach rechts 12"/>
          <p:cNvSpPr/>
          <p:nvPr/>
        </p:nvSpPr>
        <p:spPr bwMode="auto">
          <a:xfrm>
            <a:off x="4499992" y="2523120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Pfeil nach rechts 13"/>
          <p:cNvSpPr/>
          <p:nvPr/>
        </p:nvSpPr>
        <p:spPr bwMode="auto">
          <a:xfrm>
            <a:off x="6516216" y="2523120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Gewitterblitz 7"/>
          <p:cNvSpPr/>
          <p:nvPr/>
        </p:nvSpPr>
        <p:spPr bwMode="auto">
          <a:xfrm flipH="1">
            <a:off x="4503542" y="1942794"/>
            <a:ext cx="360040" cy="4572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6472999" y="2000399"/>
            <a:ext cx="399594" cy="399595"/>
            <a:chOff x="4283968" y="4005063"/>
            <a:chExt cx="399594" cy="399595"/>
          </a:xfrm>
        </p:grpSpPr>
        <p:sp>
          <p:nvSpPr>
            <p:cNvPr id="9" name="Ellipse 8"/>
            <p:cNvSpPr/>
            <p:nvPr/>
          </p:nvSpPr>
          <p:spPr bwMode="auto">
            <a:xfrm>
              <a:off x="4283968" y="4005064"/>
              <a:ext cx="399594" cy="39959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4480102" y="4005063"/>
              <a:ext cx="132053" cy="199797"/>
              <a:chOff x="3275856" y="3284984"/>
              <a:chExt cx="288031" cy="360040"/>
            </a:xfrm>
          </p:grpSpPr>
          <p:cxnSp>
            <p:nvCxnSpPr>
              <p:cNvPr id="11" name="Gerade Verbindung mit Pfeil 10"/>
              <p:cNvCxnSpPr/>
              <p:nvPr/>
            </p:nvCxnSpPr>
            <p:spPr bwMode="auto">
              <a:xfrm flipV="1">
                <a:off x="3275856" y="3284984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Gerade Verbindung mit Pfeil 14"/>
              <p:cNvCxnSpPr/>
              <p:nvPr/>
            </p:nvCxnSpPr>
            <p:spPr bwMode="auto">
              <a:xfrm>
                <a:off x="3275856" y="3645024"/>
                <a:ext cx="28803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3" name="Textfeld 22"/>
          <p:cNvSpPr txBox="1"/>
          <p:nvPr/>
        </p:nvSpPr>
        <p:spPr>
          <a:xfrm>
            <a:off x="1763688" y="3609323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Byte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3563887" y="3624739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UDR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5004048" y="3624738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Shift</a:t>
            </a:r>
            <a:r>
              <a:rPr lang="de-DE" dirty="0" smtClean="0"/>
              <a:t>-Out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092280" y="362473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TxD</a:t>
            </a:r>
            <a:endParaRPr lang="de-DE" dirty="0"/>
          </a:p>
        </p:txBody>
      </p:sp>
      <p:sp>
        <p:nvSpPr>
          <p:cNvPr id="27" name="Pfeil nach rechts 26"/>
          <p:cNvSpPr/>
          <p:nvPr/>
        </p:nvSpPr>
        <p:spPr bwMode="auto">
          <a:xfrm>
            <a:off x="3059832" y="3783563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Pfeil nach rechts 27"/>
          <p:cNvSpPr/>
          <p:nvPr/>
        </p:nvSpPr>
        <p:spPr bwMode="auto">
          <a:xfrm>
            <a:off x="4499992" y="3783563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Pfeil nach rechts 28"/>
          <p:cNvSpPr/>
          <p:nvPr/>
        </p:nvSpPr>
        <p:spPr bwMode="auto">
          <a:xfrm>
            <a:off x="6516216" y="3783563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6472999" y="3260842"/>
            <a:ext cx="399594" cy="399595"/>
            <a:chOff x="4283968" y="4005063"/>
            <a:chExt cx="399594" cy="399595"/>
          </a:xfrm>
        </p:grpSpPr>
        <p:sp>
          <p:nvSpPr>
            <p:cNvPr id="32" name="Ellipse 31"/>
            <p:cNvSpPr/>
            <p:nvPr/>
          </p:nvSpPr>
          <p:spPr bwMode="auto">
            <a:xfrm>
              <a:off x="4283968" y="4005064"/>
              <a:ext cx="399594" cy="39959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3" name="Gruppieren 32"/>
            <p:cNvGrpSpPr/>
            <p:nvPr/>
          </p:nvGrpSpPr>
          <p:grpSpPr>
            <a:xfrm>
              <a:off x="4480102" y="4005063"/>
              <a:ext cx="132053" cy="199797"/>
              <a:chOff x="3275856" y="3284984"/>
              <a:chExt cx="288031" cy="360040"/>
            </a:xfrm>
          </p:grpSpPr>
          <p:cxnSp>
            <p:nvCxnSpPr>
              <p:cNvPr id="34" name="Gerade Verbindung mit Pfeil 33"/>
              <p:cNvCxnSpPr/>
              <p:nvPr/>
            </p:nvCxnSpPr>
            <p:spPr bwMode="auto">
              <a:xfrm flipV="1">
                <a:off x="3275856" y="3284984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Gerade Verbindung mit Pfeil 34"/>
              <p:cNvCxnSpPr/>
              <p:nvPr/>
            </p:nvCxnSpPr>
            <p:spPr bwMode="auto">
              <a:xfrm>
                <a:off x="3275856" y="3645024"/>
                <a:ext cx="28803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" name="Textfeld 35"/>
          <p:cNvSpPr txBox="1"/>
          <p:nvPr/>
        </p:nvSpPr>
        <p:spPr>
          <a:xfrm>
            <a:off x="1763688" y="4797152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. Byte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3563887" y="4812568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UDR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5004048" y="4812567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Shift</a:t>
            </a:r>
            <a:r>
              <a:rPr lang="de-DE" dirty="0" smtClean="0"/>
              <a:t>-Out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092280" y="4812568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TxD</a:t>
            </a:r>
            <a:endParaRPr lang="de-DE" dirty="0"/>
          </a:p>
        </p:txBody>
      </p:sp>
      <p:sp>
        <p:nvSpPr>
          <p:cNvPr id="40" name="Pfeil nach rechts 39"/>
          <p:cNvSpPr/>
          <p:nvPr/>
        </p:nvSpPr>
        <p:spPr bwMode="auto">
          <a:xfrm>
            <a:off x="3059832" y="4971392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Pfeil nach rechts 40"/>
          <p:cNvSpPr/>
          <p:nvPr/>
        </p:nvSpPr>
        <p:spPr bwMode="auto">
          <a:xfrm>
            <a:off x="4499992" y="4971392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Pfeil nach rechts 41"/>
          <p:cNvSpPr/>
          <p:nvPr/>
        </p:nvSpPr>
        <p:spPr bwMode="auto">
          <a:xfrm>
            <a:off x="6516216" y="4971392"/>
            <a:ext cx="36004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6472999" y="4448671"/>
            <a:ext cx="399594" cy="399595"/>
            <a:chOff x="4283968" y="4005063"/>
            <a:chExt cx="399594" cy="399595"/>
          </a:xfrm>
        </p:grpSpPr>
        <p:sp>
          <p:nvSpPr>
            <p:cNvPr id="45" name="Ellipse 44"/>
            <p:cNvSpPr/>
            <p:nvPr/>
          </p:nvSpPr>
          <p:spPr bwMode="auto">
            <a:xfrm>
              <a:off x="4283968" y="4005064"/>
              <a:ext cx="399594" cy="39959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4480102" y="4005063"/>
              <a:ext cx="132053" cy="199797"/>
              <a:chOff x="3275856" y="3284984"/>
              <a:chExt cx="288031" cy="360040"/>
            </a:xfrm>
          </p:grpSpPr>
          <p:cxnSp>
            <p:nvCxnSpPr>
              <p:cNvPr id="47" name="Gerade Verbindung mit Pfeil 46"/>
              <p:cNvCxnSpPr/>
              <p:nvPr/>
            </p:nvCxnSpPr>
            <p:spPr bwMode="auto">
              <a:xfrm flipV="1">
                <a:off x="3275856" y="3284984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Gerade Verbindung mit Pfeil 47"/>
              <p:cNvCxnSpPr/>
              <p:nvPr/>
            </p:nvCxnSpPr>
            <p:spPr bwMode="auto">
              <a:xfrm>
                <a:off x="3275856" y="3645024"/>
                <a:ext cx="28803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" name="Textfeld 17"/>
          <p:cNvSpPr txBox="1"/>
          <p:nvPr/>
        </p:nvSpPr>
        <p:spPr>
          <a:xfrm>
            <a:off x="2546393" y="3229806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UDRE=1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546393" y="1971339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B050"/>
                </a:solidFill>
              </a:rPr>
              <a:t>UDRE=1</a:t>
            </a:r>
            <a:endParaRPr lang="de-DE" sz="2000" b="1" dirty="0">
              <a:solidFill>
                <a:srgbClr val="00B050"/>
              </a:solidFill>
            </a:endParaRPr>
          </a:p>
        </p:txBody>
      </p:sp>
      <p:grpSp>
        <p:nvGrpSpPr>
          <p:cNvPr id="7174" name="Gruppieren 7173"/>
          <p:cNvGrpSpPr/>
          <p:nvPr/>
        </p:nvGrpSpPr>
        <p:grpSpPr>
          <a:xfrm>
            <a:off x="4385032" y="3140968"/>
            <a:ext cx="619016" cy="519469"/>
            <a:chOff x="4385032" y="3140968"/>
            <a:chExt cx="619016" cy="519469"/>
          </a:xfrm>
        </p:grpSpPr>
        <p:sp>
          <p:nvSpPr>
            <p:cNvPr id="19" name="Sechseck 18"/>
            <p:cNvSpPr/>
            <p:nvPr/>
          </p:nvSpPr>
          <p:spPr bwMode="auto">
            <a:xfrm>
              <a:off x="4399372" y="3140968"/>
              <a:ext cx="604676" cy="519469"/>
            </a:xfrm>
            <a:prstGeom prst="hexagon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4385032" y="3229806"/>
              <a:ext cx="6190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STOP</a:t>
              </a:r>
              <a:endParaRPr lang="de-DE" sz="1400" dirty="0"/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2560098" y="4413265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UDRE=0</a:t>
            </a:r>
            <a:endParaRPr lang="de-DE" sz="2000" b="1" dirty="0">
              <a:solidFill>
                <a:srgbClr val="FF0000"/>
              </a:solidFill>
            </a:endParaRPr>
          </a:p>
        </p:txBody>
      </p:sp>
      <p:grpSp>
        <p:nvGrpSpPr>
          <p:cNvPr id="7173" name="Gruppieren 7172"/>
          <p:cNvGrpSpPr/>
          <p:nvPr/>
        </p:nvGrpSpPr>
        <p:grpSpPr>
          <a:xfrm>
            <a:off x="4541888" y="4919972"/>
            <a:ext cx="273611" cy="216024"/>
            <a:chOff x="5940152" y="5949280"/>
            <a:chExt cx="273611" cy="216024"/>
          </a:xfrm>
        </p:grpSpPr>
        <p:cxnSp>
          <p:nvCxnSpPr>
            <p:cNvPr id="22" name="Gerade Verbindung 21"/>
            <p:cNvCxnSpPr/>
            <p:nvPr/>
          </p:nvCxnSpPr>
          <p:spPr bwMode="auto">
            <a:xfrm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69" name="Gerade Verbindung 7168"/>
            <p:cNvCxnSpPr/>
            <p:nvPr/>
          </p:nvCxnSpPr>
          <p:spPr bwMode="auto">
            <a:xfrm flipH="1"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2" name="Gruppieren 61"/>
          <p:cNvGrpSpPr/>
          <p:nvPr/>
        </p:nvGrpSpPr>
        <p:grpSpPr>
          <a:xfrm>
            <a:off x="4503542" y="3747559"/>
            <a:ext cx="273611" cy="216024"/>
            <a:chOff x="5940152" y="5949280"/>
            <a:chExt cx="273611" cy="216024"/>
          </a:xfrm>
        </p:grpSpPr>
        <p:cxnSp>
          <p:nvCxnSpPr>
            <p:cNvPr id="63" name="Gerade Verbindung 62"/>
            <p:cNvCxnSpPr/>
            <p:nvPr/>
          </p:nvCxnSpPr>
          <p:spPr bwMode="auto">
            <a:xfrm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 bwMode="auto">
            <a:xfrm flipH="1"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5" name="Gruppieren 64"/>
          <p:cNvGrpSpPr/>
          <p:nvPr/>
        </p:nvGrpSpPr>
        <p:grpSpPr>
          <a:xfrm>
            <a:off x="3096951" y="4919972"/>
            <a:ext cx="273611" cy="216024"/>
            <a:chOff x="5940152" y="5949280"/>
            <a:chExt cx="273611" cy="216024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5940152" y="5949280"/>
              <a:ext cx="273611" cy="216024"/>
            </a:xfrm>
            <a:prstGeom prst="line">
              <a:avLst/>
            </a:prstGeom>
            <a:ln w="47625"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446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50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7200"/>
            <a:ext cx="7901955" cy="1143000"/>
          </a:xfrm>
        </p:spPr>
        <p:txBody>
          <a:bodyPr/>
          <a:lstStyle/>
          <a:p>
            <a:pPr eaLnBrk="1" hangingPunct="1"/>
            <a:r>
              <a:rPr lang="de-DE" dirty="0" smtClean="0"/>
              <a:t>Optional: UDR als Doppelregister</a:t>
            </a:r>
          </a:p>
        </p:txBody>
      </p:sp>
      <p:pic>
        <p:nvPicPr>
          <p:cNvPr id="10243" name="Picture 4" descr="C:\Dokumente und Einstellungen\Georg heinrichs\Eigene Dateien\COM-Igel-Attiny-IFL\Attiny2313\Veranstaltung2\us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70075"/>
            <a:ext cx="5562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4114800" y="4648200"/>
            <a:ext cx="958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600"/>
              <a:t>Shift-In</a:t>
            </a:r>
          </a:p>
        </p:txBody>
      </p:sp>
      <p:sp>
        <p:nvSpPr>
          <p:cNvPr id="10246" name="Freeform 9"/>
          <p:cNvSpPr>
            <a:spLocks/>
          </p:cNvSpPr>
          <p:nvPr/>
        </p:nvSpPr>
        <p:spPr bwMode="auto">
          <a:xfrm>
            <a:off x="2197100" y="3468688"/>
            <a:ext cx="1927225" cy="1319212"/>
          </a:xfrm>
          <a:custGeom>
            <a:avLst/>
            <a:gdLst>
              <a:gd name="T0" fmla="*/ 2147483647 w 1214"/>
              <a:gd name="T1" fmla="*/ 2147483647 h 831"/>
              <a:gd name="T2" fmla="*/ 0 w 1214"/>
              <a:gd name="T3" fmla="*/ 0 h 83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14" h="831">
                <a:moveTo>
                  <a:pt x="1214" y="831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5715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0247" name="AutoShape 11"/>
          <p:cNvSpPr>
            <a:spLocks noChangeArrowheads="1"/>
          </p:cNvSpPr>
          <p:nvPr/>
        </p:nvSpPr>
        <p:spPr bwMode="auto">
          <a:xfrm>
            <a:off x="1752600" y="3048000"/>
            <a:ext cx="1371600" cy="533400"/>
          </a:xfrm>
          <a:prstGeom prst="rtTriangl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8" name="AutoShape 12"/>
          <p:cNvSpPr>
            <a:spLocks noChangeArrowheads="1"/>
          </p:cNvSpPr>
          <p:nvPr/>
        </p:nvSpPr>
        <p:spPr bwMode="auto">
          <a:xfrm flipH="1" flipV="1">
            <a:off x="1752600" y="3048000"/>
            <a:ext cx="1371600" cy="533400"/>
          </a:xfrm>
          <a:prstGeom prst="rtTriangl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AutoShape 10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Warum direkt mit I/O-Registern arbeiten?  </a:t>
            </a:r>
          </a:p>
        </p:txBody>
      </p:sp>
      <p:sp>
        <p:nvSpPr>
          <p:cNvPr id="1024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9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313820" y="2420888"/>
            <a:ext cx="73729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Energie sparen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Wartezeit bei Übertragung nutzbar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Zusätzliche Funktionen verfügbar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Weniger Programmspeicher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Typisches Beispiel für den Umgang mit Peripherie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744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Die </a:t>
            </a:r>
            <a:r>
              <a:rPr lang="de-DE" b="1" dirty="0" smtClean="0">
                <a:solidFill>
                  <a:srgbClr val="0070C0"/>
                </a:solidFill>
              </a:rPr>
              <a:t>Peripherie</a:t>
            </a:r>
            <a:r>
              <a:rPr lang="de-DE" dirty="0" smtClean="0"/>
              <a:t> des </a:t>
            </a:r>
            <a:r>
              <a:rPr lang="de-DE" dirty="0" err="1" smtClean="0"/>
              <a:t>Attiny</a:t>
            </a:r>
            <a:endParaRPr lang="de-DE" dirty="0" smtClean="0"/>
          </a:p>
        </p:txBody>
      </p:sp>
      <p:sp>
        <p:nvSpPr>
          <p:cNvPr id="307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203325" y="6157913"/>
            <a:ext cx="37242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600" dirty="0"/>
              <a:t>V </a:t>
            </a:r>
            <a:r>
              <a:rPr lang="de-DE" sz="1600" dirty="0" smtClean="0"/>
              <a:t>1.2 </a:t>
            </a:r>
            <a:r>
              <a:rPr lang="de-DE" sz="1600" dirty="0"/>
              <a:t>- Copyright </a:t>
            </a:r>
            <a:r>
              <a:rPr lang="de-DE" sz="1600" dirty="0" smtClean="0"/>
              <a:t>2009/16 </a:t>
            </a:r>
            <a:r>
              <a:rPr lang="de-DE" sz="1600" dirty="0" err="1"/>
              <a:t>by</a:t>
            </a:r>
            <a:r>
              <a:rPr lang="de-DE" sz="1600" dirty="0"/>
              <a:t> G. Heinrichs</a:t>
            </a:r>
          </a:p>
        </p:txBody>
      </p:sp>
      <p:sp>
        <p:nvSpPr>
          <p:cNvPr id="2" name="Abgerundetes Rechteck 1"/>
          <p:cNvSpPr/>
          <p:nvPr/>
        </p:nvSpPr>
        <p:spPr bwMode="auto">
          <a:xfrm>
            <a:off x="3203848" y="2202959"/>
            <a:ext cx="1368152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PortB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5220072" y="2708920"/>
            <a:ext cx="1368152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PortD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5652120" y="4005064"/>
            <a:ext cx="1584176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USART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031940" y="5088995"/>
            <a:ext cx="1872208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dirty="0" smtClean="0"/>
              <a:t>EEPROM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2123728" y="4725144"/>
            <a:ext cx="1368152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dirty="0" smtClean="0"/>
              <a:t>Timer1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525585" y="3645024"/>
            <a:ext cx="1118423" cy="720080"/>
          </a:xfrm>
          <a:prstGeom prst="roundRect">
            <a:avLst>
              <a:gd name="adj" fmla="val 228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b="1" dirty="0"/>
              <a:t>C</a:t>
            </a:r>
            <a:r>
              <a:rPr lang="de-DE" sz="3200" b="1" dirty="0" smtClean="0"/>
              <a:t>P</a:t>
            </a:r>
            <a:r>
              <a:rPr lang="de-DE" sz="3200" b="1" dirty="0" smtClean="0"/>
              <a:t>U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1907704" y="3284984"/>
            <a:ext cx="756084" cy="720080"/>
          </a:xfrm>
          <a:prstGeom prst="roundRect">
            <a:avLst>
              <a:gd name="adj" fmla="val 228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dirty="0" smtClean="0"/>
              <a:t>…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 flipH="1" flipV="1">
            <a:off x="3887924" y="3068960"/>
            <a:ext cx="144016" cy="50405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4533734" y="3140968"/>
            <a:ext cx="537882" cy="39604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H="1" flipV="1">
            <a:off x="4716016" y="4077072"/>
            <a:ext cx="792088" cy="28803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H="1" flipV="1">
            <a:off x="4461726" y="4481083"/>
            <a:ext cx="465874" cy="50405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 flipV="1">
            <a:off x="2807804" y="4293096"/>
            <a:ext cx="612068" cy="3600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 flipH="1" flipV="1">
            <a:off x="2807804" y="3573016"/>
            <a:ext cx="612068" cy="36887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6846711" y="1508590"/>
            <a:ext cx="15801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C</a:t>
            </a:r>
            <a:r>
              <a:rPr lang="de-DE" dirty="0" smtClean="0">
                <a:solidFill>
                  <a:srgbClr val="FF0000"/>
                </a:solidFill>
              </a:rPr>
              <a:t>entral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rocessing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U</a:t>
            </a:r>
            <a:r>
              <a:rPr lang="de-DE" dirty="0" smtClean="0">
                <a:solidFill>
                  <a:srgbClr val="FF0000"/>
                </a:solidFill>
              </a:rPr>
              <a:t>nit</a:t>
            </a:r>
            <a:endParaRPr lang="de-D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1204531" y="2167696"/>
                <a:ext cx="7734169" cy="2954655"/>
              </a:xfrm>
              <a:prstGeom prst="rect">
                <a:avLst/>
              </a:prstGeom>
              <a:solidFill>
                <a:srgbClr val="00B050">
                  <a:alpha val="9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4800" b="1" dirty="0" smtClean="0"/>
                  <a:t>Teile-und-Herrsche-Prinzip</a:t>
                </a:r>
              </a:p>
              <a:p>
                <a:endParaRPr lang="de-DE" sz="1000" b="1" dirty="0" smtClean="0"/>
              </a:p>
              <a:p>
                <a:r>
                  <a:rPr lang="de-DE" sz="2800" b="1" dirty="0" smtClean="0"/>
                  <a:t>Software:</a:t>
                </a:r>
                <a:endParaRPr lang="de-DE" sz="2800" b="1" dirty="0"/>
              </a:p>
              <a:p>
                <a:r>
                  <a:rPr lang="de-DE" sz="3600" b="1" dirty="0" smtClean="0"/>
                  <a:t>Hauptprogramm → Unterprogramme</a:t>
                </a:r>
              </a:p>
              <a:p>
                <a:r>
                  <a:rPr lang="de-DE" sz="2800" b="1" dirty="0" smtClean="0"/>
                  <a:t>Hardware:</a:t>
                </a:r>
                <a:endParaRPr lang="de-DE" sz="2800" b="1" dirty="0"/>
              </a:p>
              <a:p>
                <a:r>
                  <a:rPr lang="de-DE" sz="3600" b="1" dirty="0" smtClean="0"/>
                  <a:t>CP</a:t>
                </a:r>
                <a:r>
                  <a:rPr lang="de-DE" sz="3600" b="1" dirty="0" smtClean="0"/>
                  <a:t>U </a:t>
                </a:r>
                <a14:m>
                  <m:oMath xmlns:m="http://schemas.openxmlformats.org/officeDocument/2006/math">
                    <m:r>
                      <a:rPr lang="de-DE" sz="3600" b="1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de-DE" sz="3600" b="1" dirty="0" smtClean="0"/>
                  <a:t> Periphere Komponenten</a:t>
                </a:r>
                <a:endParaRPr lang="de-DE" sz="36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531" y="2167696"/>
                <a:ext cx="7734169" cy="2954655"/>
              </a:xfrm>
              <a:prstGeom prst="rect">
                <a:avLst/>
              </a:prstGeom>
              <a:blipFill rotWithShape="1">
                <a:blip r:embed="rId3"/>
                <a:stretch>
                  <a:fillRect l="-3628" t="-4545" r="-1025" b="-68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0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CP</a:t>
            </a:r>
            <a:r>
              <a:rPr lang="de-DE" dirty="0" smtClean="0"/>
              <a:t>U-Komponenten-Modell (1)</a:t>
            </a:r>
            <a:endParaRPr lang="de-DE" dirty="0" smtClean="0"/>
          </a:p>
        </p:txBody>
      </p:sp>
      <p:sp>
        <p:nvSpPr>
          <p:cNvPr id="409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7380312" cy="4255516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 bwMode="auto">
          <a:xfrm rot="1232441">
            <a:off x="2376057" y="4338815"/>
            <a:ext cx="1233888" cy="84096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CPU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kumente und Einstellungen\Georg heinrichs\Eigene Dateien\COM-Igel-Attiny-IFL\Attiny2313\Veranstaltung2\Registermodel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6484938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87624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kern="0" dirty="0" smtClean="0"/>
              <a:t>CPU</a:t>
            </a:r>
            <a:r>
              <a:rPr lang="de-DE" kern="0" dirty="0" smtClean="0"/>
              <a:t>-Komponenten-Modell (2)</a:t>
            </a:r>
            <a:endParaRPr lang="de-DE" kern="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1547664" y="6187532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Vgl. S. 3 des </a:t>
            </a:r>
            <a:r>
              <a:rPr lang="de-DE" sz="1800" dirty="0"/>
              <a:t>M</a:t>
            </a:r>
            <a:r>
              <a:rPr lang="de-DE" sz="1800" dirty="0" smtClean="0"/>
              <a:t>anuals</a:t>
            </a:r>
            <a:endParaRPr lang="de-DE" sz="1800" dirty="0"/>
          </a:p>
        </p:txBody>
      </p:sp>
      <p:sp>
        <p:nvSpPr>
          <p:cNvPr id="4" name="Ellipse 3"/>
          <p:cNvSpPr/>
          <p:nvPr/>
        </p:nvSpPr>
        <p:spPr bwMode="auto">
          <a:xfrm>
            <a:off x="4644008" y="1700808"/>
            <a:ext cx="100811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Registertabelle des Attiny</a:t>
            </a:r>
          </a:p>
        </p:txBody>
      </p:sp>
      <p:sp>
        <p:nvSpPr>
          <p:cNvPr id="614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6149" name="Picture 7" descr="C:\Dokumente und Einstellungen\Georg heinrichs\Eigene Dateien\COM-Igel-Attiny-IFL\Attiny2313\Veranstaltung2\AusschnittRegistertabe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6008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Line 8"/>
          <p:cNvSpPr>
            <a:spLocks noChangeShapeType="1"/>
          </p:cNvSpPr>
          <p:nvPr/>
        </p:nvSpPr>
        <p:spPr bwMode="auto">
          <a:xfrm flipH="1">
            <a:off x="1676400" y="1752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2362200" y="2286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2" name="AutoShape 10"/>
          <p:cNvSpPr>
            <a:spLocks/>
          </p:cNvSpPr>
          <p:nvPr/>
        </p:nvSpPr>
        <p:spPr bwMode="auto">
          <a:xfrm rot="-5400000">
            <a:off x="4648200" y="1752600"/>
            <a:ext cx="228600" cy="43434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193925" y="1412875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/>
              <a:t>Adresse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574925" y="1946275"/>
            <a:ext cx="3200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dirty="0" smtClean="0"/>
              <a:t>I/O-Register-Bezeichner</a:t>
            </a:r>
            <a:endParaRPr lang="de-DE" dirty="0"/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886200" y="40386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/>
              <a:t>Bit 7 ... Bit 0</a:t>
            </a:r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 flipV="1">
            <a:off x="6858000" y="38100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743200" y="4800600"/>
            <a:ext cx="4575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dirty="0"/>
              <a:t>Erläuterungen auf </a:t>
            </a:r>
            <a:r>
              <a:rPr lang="de-DE" dirty="0" smtClean="0"/>
              <a:t>S… </a:t>
            </a:r>
            <a:r>
              <a:rPr lang="de-DE" dirty="0"/>
              <a:t>des Manuals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47664" y="618753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Vgl. S. 221 des </a:t>
            </a:r>
            <a:r>
              <a:rPr lang="de-DE" sz="1800" dirty="0"/>
              <a:t>M</a:t>
            </a:r>
            <a:r>
              <a:rPr lang="de-DE" sz="1800" dirty="0" smtClean="0"/>
              <a:t>anuals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Die USART des </a:t>
            </a:r>
            <a:r>
              <a:rPr lang="de-DE" dirty="0" err="1" smtClean="0"/>
              <a:t>Attiny</a:t>
            </a:r>
            <a:endParaRPr lang="de-DE" dirty="0" smtClean="0"/>
          </a:p>
        </p:txBody>
      </p:sp>
      <p:sp>
        <p:nvSpPr>
          <p:cNvPr id="7171" name="AutoShape 10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2" name="AutoShape 10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6631" name="Picture 1031" descr="C:\Dokumente und Einstellungen\Georg heinrichs\Eigene Dateien\COM-Igel-Attiny-IFL\Attiny2313\Veranstaltung2\USART-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84363"/>
            <a:ext cx="48768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028" descr="C:\Dokumente und Einstellungen\Georg heinrichs\Eigene Dateien\COM-Igel-Attiny-IFL\Attiny2313\Veranstaltung2\us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096000" cy="4314825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508975" y="2169586"/>
            <a:ext cx="3943346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Bitte notieren und merken</a:t>
            </a:r>
            <a:endParaRPr lang="de-DE" b="1" dirty="0" smtClean="0"/>
          </a:p>
          <a:p>
            <a:endParaRPr lang="de-DE" dirty="0" smtClean="0"/>
          </a:p>
          <a:p>
            <a:r>
              <a:rPr lang="de-DE" dirty="0" smtClean="0"/>
              <a:t>Wenn ein Byte in das </a:t>
            </a:r>
            <a:r>
              <a:rPr lang="de-DE" b="1" dirty="0" smtClean="0"/>
              <a:t>UDR</a:t>
            </a:r>
            <a:r>
              <a:rPr lang="de-DE" dirty="0" smtClean="0"/>
              <a:t>-Register geschrieben wird, gelangt dieses automatisch in das </a:t>
            </a:r>
            <a:r>
              <a:rPr lang="de-DE" dirty="0" err="1" smtClean="0"/>
              <a:t>Shift</a:t>
            </a:r>
            <a:r>
              <a:rPr lang="de-DE" dirty="0" smtClean="0"/>
              <a:t>-Out-Register der USART und wird dann von der USART </a:t>
            </a:r>
            <a:r>
              <a:rPr lang="de-DE" b="1" i="1" dirty="0" smtClean="0"/>
              <a:t>selbstständig</a:t>
            </a:r>
            <a:r>
              <a:rPr lang="de-DE" dirty="0" smtClean="0"/>
              <a:t> Bit für Bit über die </a:t>
            </a:r>
            <a:r>
              <a:rPr lang="de-DE" dirty="0" err="1" smtClean="0"/>
              <a:t>TxD</a:t>
            </a:r>
            <a:r>
              <a:rPr lang="de-DE" dirty="0" smtClean="0"/>
              <a:t>-Leitung zum Empfänger „</a:t>
            </a:r>
            <a:r>
              <a:rPr lang="de-DE" dirty="0" err="1" smtClean="0"/>
              <a:t>geshiftet</a:t>
            </a:r>
            <a:r>
              <a:rPr lang="de-DE" dirty="0" smtClean="0"/>
              <a:t>“.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C:\Dokumente und Einstellungen\Georg heinrichs\Eigene Dateien\COM-Igel-Attiny-IFL\Attiny2313\Veranstaltung2\ucs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7629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1" descr="C:\Dokumente und Einstellungen\Georg heinrichs\Eigene Dateien\COM-Igel-Attiny-IFL\Attiny2313\Veranstaltung2\ucsr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74485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UBRR, UCSRA &amp; Co</a:t>
            </a:r>
          </a:p>
        </p:txBody>
      </p:sp>
      <p:pic>
        <p:nvPicPr>
          <p:cNvPr id="8197" name="Picture 4" descr="C:\Dokumente und Einstellungen\Georg heinrichs\Eigene Dateien\COM-Igel-Attiny-IFL\Attiny2313\Veranstaltung2\us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21844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9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79525" y="1946275"/>
            <a:ext cx="34820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dirty="0"/>
              <a:t>UBRR</a:t>
            </a:r>
            <a:r>
              <a:rPr lang="de-DE" dirty="0"/>
              <a:t>: </a:t>
            </a:r>
            <a:r>
              <a:rPr lang="de-DE" dirty="0" smtClean="0"/>
              <a:t>Baudrate </a:t>
            </a:r>
            <a:r>
              <a:rPr lang="de-DE" smtClean="0"/>
              <a:t>(kodiert)</a:t>
            </a:r>
            <a:endParaRPr lang="de-DE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79525" y="2743200"/>
            <a:ext cx="400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/>
              <a:t>UCSRB</a:t>
            </a:r>
            <a:r>
              <a:rPr lang="de-DE"/>
              <a:t>: Ein- und Ausschalten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279525" y="4495800"/>
            <a:ext cx="384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/>
              <a:t>UCSRA</a:t>
            </a:r>
            <a:r>
              <a:rPr lang="de-DE"/>
              <a:t>: Puffer-Management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1313003" y="1844824"/>
            <a:ext cx="1008112" cy="64807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3851920" y="5157192"/>
            <a:ext cx="666923" cy="4354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220072" y="3356992"/>
            <a:ext cx="666923" cy="4354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C:\Dokumente und Einstellungen\Georg heinrichs\Eigene Dateien\Cliparts1\LERNEN1\BOARD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9436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Ein Beispiel</a:t>
            </a:r>
          </a:p>
        </p:txBody>
      </p:sp>
      <p:sp>
        <p:nvSpPr>
          <p:cNvPr id="9220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21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962400" y="2438400"/>
            <a:ext cx="34714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bg1"/>
                </a:solidFill>
              </a:rPr>
              <a:t>Der </a:t>
            </a:r>
            <a:r>
              <a:rPr lang="de-DE" dirty="0" err="1">
                <a:solidFill>
                  <a:schemeClr val="bg1"/>
                </a:solidFill>
              </a:rPr>
              <a:t>Attiny</a:t>
            </a:r>
            <a:r>
              <a:rPr lang="de-DE" dirty="0">
                <a:solidFill>
                  <a:schemeClr val="bg1"/>
                </a:solidFill>
              </a:rPr>
              <a:t> soll die Zahlen </a:t>
            </a:r>
          </a:p>
          <a:p>
            <a:pPr eaLnBrk="1" hangingPunct="1"/>
            <a:r>
              <a:rPr lang="de-DE" dirty="0">
                <a:solidFill>
                  <a:schemeClr val="bg1"/>
                </a:solidFill>
              </a:rPr>
              <a:t>von 0 bis </a:t>
            </a:r>
            <a:r>
              <a:rPr lang="de-DE" dirty="0" smtClean="0">
                <a:solidFill>
                  <a:schemeClr val="bg1"/>
                </a:solidFill>
              </a:rPr>
              <a:t>50 </a:t>
            </a:r>
            <a:r>
              <a:rPr lang="de-DE" dirty="0">
                <a:solidFill>
                  <a:schemeClr val="bg1"/>
                </a:solidFill>
              </a:rPr>
              <a:t>über die </a:t>
            </a:r>
          </a:p>
          <a:p>
            <a:pPr eaLnBrk="1" hangingPunct="1"/>
            <a:r>
              <a:rPr lang="de-DE" dirty="0">
                <a:solidFill>
                  <a:schemeClr val="bg1"/>
                </a:solidFill>
              </a:rPr>
              <a:t>serielle Schnittstelle </a:t>
            </a:r>
          </a:p>
          <a:p>
            <a:pPr eaLnBrk="1" hangingPunct="1"/>
            <a:r>
              <a:rPr lang="de-DE" dirty="0">
                <a:solidFill>
                  <a:schemeClr val="bg1"/>
                </a:solidFill>
              </a:rPr>
              <a:t>ausgeben.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1447800" y="6324600"/>
            <a:ext cx="3276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600"/>
              <a:t>Lösung: USART6.BAS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Zusammenfassung</a:t>
            </a:r>
          </a:p>
        </p:txBody>
      </p:sp>
      <p:sp>
        <p:nvSpPr>
          <p:cNvPr id="7171" name="AutoShape 10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2" name="AutoShape 10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98095"/>
              </p:ext>
            </p:extLst>
          </p:nvPr>
        </p:nvGraphicFramePr>
        <p:xfrm>
          <a:off x="1331640" y="1988840"/>
          <a:ext cx="6768752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964"/>
                <a:gridCol w="442378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UBRR = 25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Baudrate = 9600 </a:t>
                      </a:r>
                    </a:p>
                    <a:p>
                      <a:r>
                        <a:rPr lang="de-DE" dirty="0" smtClean="0"/>
                        <a:t>(wenn Taktfrequenz = 4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MHz)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UCSRB.TXEN =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USART-Sender aktivieren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UCSRA.UDRE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Dieses Kontroll-Bit hat den Wert</a:t>
                      </a:r>
                      <a:r>
                        <a:rPr lang="de-DE" baseline="0" dirty="0" smtClean="0"/>
                        <a:t> 1 [0], wenn das UDR-Register [nicht] leer ist; dies ist z. B. der Fall, wenn ein Byte aus dem </a:t>
                      </a:r>
                      <a:r>
                        <a:rPr lang="de-DE" baseline="0" dirty="0" err="1" smtClean="0"/>
                        <a:t>Shift</a:t>
                      </a:r>
                      <a:r>
                        <a:rPr lang="de-DE" baseline="0" dirty="0" smtClean="0"/>
                        <a:t>-Out-Register [noch nicht] vollständig gesendet worden ist. 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331640" y="5060103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Merke: Erst wenn das </a:t>
            </a:r>
            <a:r>
              <a:rPr lang="de-DE" b="1" dirty="0" err="1" smtClean="0">
                <a:solidFill>
                  <a:srgbClr val="FF0000"/>
                </a:solidFill>
              </a:rPr>
              <a:t>Shift</a:t>
            </a:r>
            <a:r>
              <a:rPr lang="de-DE" b="1" dirty="0" smtClean="0">
                <a:solidFill>
                  <a:srgbClr val="FF0000"/>
                </a:solidFill>
              </a:rPr>
              <a:t>-Out-Register leer ist, kann es einen neuen (aktuellen) Wert vom UDR-Register übernehmen.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Vaters Krawatte">
  <a:themeElements>
    <a:clrScheme name="Vaters Krawatt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Vaters Krawat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aters Krawatt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ers Krawatt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Designs\Vaters Krawatte.pot</Template>
  <TotalTime>0</TotalTime>
  <Words>355</Words>
  <Application>Microsoft Office PowerPoint</Application>
  <PresentationFormat>Bildschirmpräsentation (4:3)</PresentationFormat>
  <Paragraphs>92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Vaters Krawatte</vt:lpstr>
      <vt:lpstr>Die I/O-Register des Attiny</vt:lpstr>
      <vt:lpstr>Die Peripherie des Attiny</vt:lpstr>
      <vt:lpstr>CPU-Komponenten-Modell (1)</vt:lpstr>
      <vt:lpstr>PowerPoint-Präsentation</vt:lpstr>
      <vt:lpstr>Registertabelle des Attiny</vt:lpstr>
      <vt:lpstr>Die USART des Attiny</vt:lpstr>
      <vt:lpstr>UBRR, UCSRA &amp; Co</vt:lpstr>
      <vt:lpstr>Ein Beispiel</vt:lpstr>
      <vt:lpstr>Zusammenfassung</vt:lpstr>
      <vt:lpstr>Optional: Einige Bytes senden...</vt:lpstr>
      <vt:lpstr>Optional: UDR als Doppelregister</vt:lpstr>
      <vt:lpstr>Warum direkt mit I/O-Registern arbeiten?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I/O-Register des Attiny</dc:title>
  <dc:creator>Georg Heinrichs</dc:creator>
  <cp:lastModifiedBy>Georg Heinrichs</cp:lastModifiedBy>
  <cp:revision>52</cp:revision>
  <cp:lastPrinted>2010-11-20T09:35:01Z</cp:lastPrinted>
  <dcterms:created xsi:type="dcterms:W3CDTF">2009-10-15T10:48:39Z</dcterms:created>
  <dcterms:modified xsi:type="dcterms:W3CDTF">2016-12-11T11:47:57Z</dcterms:modified>
</cp:coreProperties>
</file>